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  <p:sldId id="263" r:id="rId9"/>
    <p:sldId id="267" r:id="rId10"/>
    <p:sldId id="270" r:id="rId11"/>
    <p:sldId id="264" r:id="rId12"/>
    <p:sldId id="268" r:id="rId13"/>
    <p:sldId id="269" r:id="rId14"/>
    <p:sldId id="265" r:id="rId15"/>
    <p:sldId id="271" r:id="rId16"/>
    <p:sldId id="272" r:id="rId17"/>
    <p:sldId id="266" r:id="rId18"/>
    <p:sldId id="273" r:id="rId19"/>
    <p:sldId id="274" r:id="rId20"/>
    <p:sldId id="282" r:id="rId21"/>
    <p:sldId id="276" r:id="rId22"/>
    <p:sldId id="277" r:id="rId23"/>
    <p:sldId id="283" r:id="rId24"/>
    <p:sldId id="279" r:id="rId25"/>
    <p:sldId id="280" r:id="rId26"/>
    <p:sldId id="281" r:id="rId27"/>
    <p:sldId id="284" r:id="rId28"/>
    <p:sldId id="286" r:id="rId29"/>
    <p:sldId id="285" r:id="rId30"/>
    <p:sldId id="287" r:id="rId31"/>
    <p:sldId id="288" r:id="rId32"/>
    <p:sldId id="290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BD5FF"/>
    <a:srgbClr val="84FF40"/>
    <a:srgbClr val="AB4400"/>
    <a:srgbClr val="FF914D"/>
    <a:srgbClr val="BEF51D"/>
    <a:srgbClr val="EF41CA"/>
    <a:srgbClr val="EF46DD"/>
    <a:srgbClr val="B012FF"/>
    <a:srgbClr val="D5A4FF"/>
    <a:srgbClr val="D09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B516F-A4CB-A64B-AEAC-3F00525D5AC7}" type="datetimeFigureOut">
              <a:rPr lang="en-US" smtClean="0"/>
              <a:pPr/>
              <a:t>10/5/10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622C2-AA9C-134B-B99A-84A708D86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.xml"/><Relationship Id="rId3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6.xml"/><Relationship Id="rId3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9.xml"/><Relationship Id="rId3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1.xml"/><Relationship Id="rId3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4.xml"/><Relationship Id="rId3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8.xml"/><Relationship Id="rId3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4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.xml"/><Relationship Id="rId3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Relationship Id="rId3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11475"/>
            <a:ext cx="7772400" cy="1470025"/>
          </a:xfrm>
        </p:spPr>
        <p:txBody>
          <a:bodyPr>
            <a:prstTxWarp prst="textArchUp">
              <a:avLst/>
            </a:prstTxWarp>
            <a:normAutofit/>
            <a:scene3d>
              <a:camera prst="orthographicFront"/>
              <a:lightRig rig="threePt" dir="t"/>
            </a:scene3d>
            <a:sp3d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halkboard"/>
              </a:rPr>
              <a:t>Numbers, Shapes, and Colors</a:t>
            </a:r>
            <a:endParaRPr lang="en-US" sz="4800" b="1" dirty="0">
              <a:solidFill>
                <a:srgbClr val="FF0000"/>
              </a:solidFill>
              <a:latin typeface="Chalkboar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58975"/>
            <a:ext cx="6400800" cy="175260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prstTxWarp prst="textArchDown">
              <a:avLst/>
            </a:prstTxWarp>
            <a:sp3d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board"/>
              </a:rPr>
              <a:t>By:</a:t>
            </a:r>
          </a:p>
          <a:p>
            <a:r>
              <a:rPr lang="en-US" dirty="0" smtClean="0">
                <a:solidFill>
                  <a:srgbClr val="FF0000"/>
                </a:solidFill>
                <a:latin typeface="Chalkboard"/>
              </a:rPr>
              <a:t>Mrs. Alley</a:t>
            </a:r>
            <a:endParaRPr lang="en-US" dirty="0">
              <a:solidFill>
                <a:srgbClr val="FF0000"/>
              </a:solidFill>
              <a:latin typeface="Chalkboard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>
          <a:xfrm>
            <a:off x="914400" y="1539875"/>
            <a:ext cx="914400" cy="914400"/>
          </a:xfrm>
          <a:prstGeom prst="rect">
            <a:avLst/>
          </a:prstGeom>
          <a:solidFill>
            <a:srgbClr val="B012FF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5664612" y="625475"/>
            <a:ext cx="1060704" cy="914400"/>
          </a:xfrm>
          <a:prstGeom prst="triangle">
            <a:avLst/>
          </a:prstGeom>
          <a:solidFill>
            <a:srgbClr val="3366FF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47823" y="5416324"/>
            <a:ext cx="914400" cy="914400"/>
          </a:xfrm>
          <a:prstGeom prst="ellipse">
            <a:avLst/>
          </a:prstGeom>
          <a:solidFill>
            <a:srgbClr val="FFFF00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3225582" y="842134"/>
            <a:ext cx="914400" cy="914400"/>
          </a:xfrm>
          <a:prstGeom prst="mathPlus">
            <a:avLst/>
          </a:prstGeom>
          <a:solidFill>
            <a:srgbClr val="FF6600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7315200" y="1997075"/>
            <a:ext cx="914400" cy="914400"/>
          </a:xfrm>
          <a:prstGeom prst="mathMinus">
            <a:avLst/>
          </a:prstGeom>
          <a:solidFill>
            <a:srgbClr val="BEF51D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qual 10"/>
          <p:cNvSpPr/>
          <p:nvPr/>
        </p:nvSpPr>
        <p:spPr>
          <a:xfrm>
            <a:off x="685800" y="4206875"/>
            <a:ext cx="914400" cy="914400"/>
          </a:xfrm>
          <a:prstGeom prst="mathEqual">
            <a:avLst/>
          </a:prstGeom>
          <a:solidFill>
            <a:srgbClr val="EF41CA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7086600" y="4381500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solidFill>
            <a:srgbClr val="008000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98114" y="4428777"/>
            <a:ext cx="3543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Click anywhere to begin</a:t>
            </a:r>
            <a:endParaRPr lang="en-US" sz="2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08690" y="5503919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D5A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5675" y="369300"/>
            <a:ext cx="73728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660066"/>
                </a:solidFill>
                <a:latin typeface="Chalkboard"/>
                <a:cs typeface="Chalkboard"/>
              </a:rPr>
              <a:t>Which shape is a rectangle?</a:t>
            </a:r>
            <a:endParaRPr lang="en-US" sz="4400" dirty="0">
              <a:solidFill>
                <a:srgbClr val="660066"/>
              </a:solidFill>
              <a:latin typeface="Chalkboard"/>
              <a:cs typeface="Chalkboard"/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759111" y="2262885"/>
            <a:ext cx="3445195" cy="1620517"/>
          </a:xfrm>
          <a:prstGeom prst="rect">
            <a:avLst/>
          </a:prstGeom>
          <a:solidFill>
            <a:srgbClr val="FF66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6613022" y="2051192"/>
            <a:ext cx="1600519" cy="162051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>
            <a:hlinkClick r:id="rId3" action="ppaction://hlinksldjump"/>
          </p:cNvPr>
          <p:cNvSpPr/>
          <p:nvPr/>
        </p:nvSpPr>
        <p:spPr>
          <a:xfrm>
            <a:off x="4452476" y="4109688"/>
            <a:ext cx="2160546" cy="2089642"/>
          </a:xfrm>
          <a:prstGeom prst="diamond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23158" y="1217249"/>
            <a:ext cx="2762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  <a:latin typeface="Chalkboard"/>
                <a:cs typeface="Chalkboard"/>
              </a:rPr>
              <a:t>Click on the shape</a:t>
            </a:r>
            <a:endParaRPr lang="en-US" sz="2400" dirty="0">
              <a:solidFill>
                <a:srgbClr val="660066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78050" y="5343327"/>
            <a:ext cx="3188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Nice Job!!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07246" y="5378037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4650" y="452577"/>
            <a:ext cx="65205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halkboard"/>
                <a:cs typeface="Chalkboard"/>
              </a:rPr>
              <a:t>What color is the circle?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919656" y="1868705"/>
            <a:ext cx="3357606" cy="3206482"/>
          </a:xfrm>
          <a:prstGeom prst="ellipse">
            <a:avLst/>
          </a:prstGeom>
          <a:solidFill>
            <a:srgbClr val="FF66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84650" y="5572952"/>
            <a:ext cx="1225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halkboard"/>
                <a:cs typeface="Chalkboard"/>
                <a:hlinkClick r:id="rId2" action="ppaction://hlinksldjump"/>
              </a:rPr>
              <a:t>red</a:t>
            </a:r>
            <a:endParaRPr lang="en-US" sz="5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8768" y="5572952"/>
            <a:ext cx="17793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FFFF"/>
                </a:solidFill>
                <a:latin typeface="Chalkboard"/>
                <a:cs typeface="Chalkboard"/>
                <a:hlinkClick r:id="rId2" action="ppaction://hlinksldjump"/>
              </a:rPr>
              <a:t>black</a:t>
            </a:r>
            <a:endParaRPr lang="en-US" sz="5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52442" y="5572952"/>
            <a:ext cx="2265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FFFF"/>
                </a:solidFill>
                <a:latin typeface="Chalkboard"/>
                <a:cs typeface="Chalkboard"/>
                <a:hlinkClick r:id="rId3" action="ppaction://hlinksldjump"/>
              </a:rPr>
              <a:t>orange</a:t>
            </a:r>
            <a:endParaRPr lang="en-US" sz="5400" dirty="0">
              <a:solidFill>
                <a:srgbClr val="FFFFFF"/>
              </a:solidFill>
              <a:latin typeface="Chalkboard"/>
              <a:cs typeface="Chalkboar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8715" y="1249606"/>
            <a:ext cx="5414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halkboard"/>
                <a:cs typeface="Chalkboard"/>
              </a:rPr>
              <a:t>Click on the word at the bottom of the page</a:t>
            </a:r>
            <a:endParaRPr lang="en-US" sz="2000" dirty="0"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642290" y="5416324"/>
            <a:ext cx="3850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Wonderful!!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07246" y="5255732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4FF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5008" y="725225"/>
            <a:ext cx="8156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halkboard"/>
                <a:cs typeface="Chalkboard"/>
              </a:rPr>
              <a:t>How many circles </a:t>
            </a:r>
            <a:r>
              <a:rPr lang="en-US" sz="3600" b="1" u="sng" dirty="0" smtClean="0">
                <a:latin typeface="Chalkboard"/>
                <a:cs typeface="Chalkboard"/>
              </a:rPr>
              <a:t>and</a:t>
            </a:r>
            <a:r>
              <a:rPr lang="en-US" sz="3200" dirty="0" smtClean="0">
                <a:latin typeface="Chalkboard"/>
                <a:cs typeface="Chalkboard"/>
              </a:rPr>
              <a:t> squares do you see?</a:t>
            </a:r>
            <a:endParaRPr lang="en-US" sz="3200" dirty="0">
              <a:latin typeface="Chalkboard"/>
              <a:cs typeface="Chalkboard"/>
            </a:endParaRPr>
          </a:p>
        </p:txBody>
      </p:sp>
      <p:sp>
        <p:nvSpPr>
          <p:cNvPr id="5" name="Oval 4"/>
          <p:cNvSpPr/>
          <p:nvPr/>
        </p:nvSpPr>
        <p:spPr>
          <a:xfrm>
            <a:off x="580115" y="3843680"/>
            <a:ext cx="914400" cy="914400"/>
          </a:xfrm>
          <a:prstGeom prst="ellipse">
            <a:avLst/>
          </a:prstGeom>
          <a:solidFill>
            <a:srgbClr val="0000FF"/>
          </a:solidFill>
          <a:effectLst>
            <a:outerShdw blurRad="50800" dist="38100" dir="8100000" algn="b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23721" y="4349888"/>
            <a:ext cx="914400" cy="914400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4233684" y="2978288"/>
            <a:ext cx="914400" cy="914400"/>
          </a:xfrm>
          <a:prstGeom prst="mathPlus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854145" y="2063888"/>
            <a:ext cx="914400" cy="914400"/>
          </a:xfrm>
          <a:prstGeom prst="ellipse">
            <a:avLst/>
          </a:prstGeom>
          <a:solidFill>
            <a:srgbClr val="0000FF"/>
          </a:solidFill>
          <a:effectLst>
            <a:outerShdw blurRad="50800" dist="38100" dir="8100000" algn="b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43181" y="3081680"/>
            <a:ext cx="914400" cy="914400"/>
          </a:xfrm>
          <a:prstGeom prst="ellipse">
            <a:avLst/>
          </a:prstGeom>
          <a:solidFill>
            <a:srgbClr val="0000FF"/>
          </a:solidFill>
          <a:effectLst>
            <a:outerShdw blurRad="50800" dist="38100" dir="8100000" algn="b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54145" y="3843680"/>
            <a:ext cx="914400" cy="914400"/>
          </a:xfrm>
          <a:prstGeom prst="ellipse">
            <a:avLst/>
          </a:prstGeom>
          <a:solidFill>
            <a:srgbClr val="0000FF"/>
          </a:solidFill>
          <a:effectLst>
            <a:outerShdw blurRad="50800" dist="38100" dir="8100000" algn="b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80115" y="2167280"/>
            <a:ext cx="914400" cy="914400"/>
          </a:xfrm>
          <a:prstGeom prst="ellipse">
            <a:avLst/>
          </a:prstGeom>
          <a:solidFill>
            <a:srgbClr val="0000FF"/>
          </a:solidFill>
          <a:effectLst>
            <a:outerShdw blurRad="50800" dist="38100" dir="8100000" algn="b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069117" y="3081680"/>
            <a:ext cx="914400" cy="914400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18921" y="2063888"/>
            <a:ext cx="914400" cy="914400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254985" y="5457675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0000"/>
                </a:solidFill>
                <a:latin typeface="Chalkboard"/>
                <a:cs typeface="Chalkboard"/>
                <a:hlinkClick r:id="rId2" action="ppaction://hlinksldjump"/>
              </a:rPr>
              <a:t>5</a:t>
            </a:r>
            <a:endParaRPr lang="en-US" sz="5400" dirty="0">
              <a:solidFill>
                <a:srgbClr val="000000"/>
              </a:solidFill>
              <a:latin typeface="Chalkboard"/>
              <a:cs typeface="Chalkboar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33684" y="5457675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3" action="ppaction://hlinksldjump"/>
              </a:rPr>
              <a:t>8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58486" y="5457675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atin typeface="Chalkboard"/>
                <a:cs typeface="Chalkboard"/>
                <a:hlinkClick r:id="rId2" action="ppaction://hlinksldjump"/>
              </a:rPr>
              <a:t>2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39215" y="1371556"/>
            <a:ext cx="5719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halkboard"/>
                <a:cs typeface="Chalkboard"/>
              </a:rPr>
              <a:t>Click on the number at the bottom of the page</a:t>
            </a:r>
            <a:endParaRPr lang="en-US" sz="20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57641" y="5319640"/>
            <a:ext cx="67117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You are doing great!!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36443" y="5343327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halkboard"/>
              </a:rPr>
              <a:t>How many    do you see? </a:t>
            </a:r>
            <a:endParaRPr lang="en-US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2" name="TextBox 11">
            <a:hlinkClick r:id="rId2" action="ppaction://hlinksldjump"/>
          </p:cNvPr>
          <p:cNvSpPr txBox="1"/>
          <p:nvPr/>
        </p:nvSpPr>
        <p:spPr>
          <a:xfrm>
            <a:off x="4146519" y="5576915"/>
            <a:ext cx="627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Chalkboard"/>
                <a:hlinkClick r:id="rId2" action="ppaction://hlinksldjump"/>
              </a:rPr>
              <a:t>7</a:t>
            </a:r>
            <a:endParaRPr lang="en-US" sz="6000" dirty="0">
              <a:solidFill>
                <a:srgbClr val="FFFF00"/>
              </a:solidFill>
              <a:latin typeface="Chalkboar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12626" y="5576915"/>
            <a:ext cx="622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Chalkboard"/>
                <a:hlinkClick r:id="rId3" action="ppaction://hlinksldjump"/>
              </a:rPr>
              <a:t>9</a:t>
            </a:r>
            <a:endParaRPr lang="en-US" sz="6000" dirty="0">
              <a:solidFill>
                <a:srgbClr val="FFFF00"/>
              </a:solidFill>
              <a:latin typeface="Chalkboar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2222" y="5576915"/>
            <a:ext cx="622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halkboard"/>
                <a:hlinkClick r:id="rId3" action="ppaction://hlinksldjump"/>
              </a:rPr>
              <a:t>3</a:t>
            </a:r>
            <a:endParaRPr lang="en-US" sz="6000" dirty="0">
              <a:solidFill>
                <a:schemeClr val="bg1"/>
              </a:solidFill>
              <a:latin typeface="Chalkboard"/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5163139" y="4203531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4978621" y="2058495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7372133" y="3746331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906351" y="3989165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7372133" y="1601295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/>
          <p:nvPr/>
        </p:nvSpPr>
        <p:spPr>
          <a:xfrm>
            <a:off x="2735151" y="2972895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906351" y="1601295"/>
            <a:ext cx="914400" cy="914400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4146519" y="715362"/>
            <a:ext cx="437342" cy="452577"/>
          </a:xfrm>
          <a:prstGeom prst="star5">
            <a:avLst>
              <a:gd name="adj" fmla="val 24875"/>
              <a:gd name="hf" fmla="val 105146"/>
              <a:gd name="vf" fmla="val 110557"/>
            </a:avLst>
          </a:prstGeom>
          <a:solidFill>
            <a:srgbClr val="FFFF00"/>
          </a:solidFill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4225" y="1217583"/>
            <a:ext cx="5719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halkboard"/>
                <a:cs typeface="Chalkboard"/>
              </a:rPr>
              <a:t>Click on the number at the bottom of the page</a:t>
            </a:r>
            <a:endParaRPr lang="en-US" sz="2000" dirty="0"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C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4649" y="466773"/>
            <a:ext cx="67414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How many hearts </a:t>
            </a:r>
            <a:r>
              <a:rPr lang="en-US" sz="3200" b="1" u="sng" dirty="0" smtClean="0">
                <a:latin typeface="Chalkboard"/>
                <a:cs typeface="Chalkboard"/>
              </a:rPr>
              <a:t>and</a:t>
            </a:r>
            <a:r>
              <a:rPr lang="en-US" sz="2800" dirty="0" smtClean="0">
                <a:latin typeface="Chalkboard"/>
                <a:cs typeface="Chalkboard"/>
              </a:rPr>
              <a:t> stars do you see?</a:t>
            </a:r>
            <a:endParaRPr lang="en-US" sz="2800" dirty="0">
              <a:latin typeface="Chalkboard"/>
              <a:cs typeface="Chalkboar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0863" y="1128477"/>
            <a:ext cx="6378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halkboard"/>
                <a:cs typeface="Chalkboard"/>
              </a:rPr>
              <a:t>Click on the number word at the bottom of the page</a:t>
            </a:r>
            <a:endParaRPr lang="en-US" sz="2000" dirty="0">
              <a:latin typeface="Chalkboard"/>
              <a:cs typeface="Chalkboard"/>
            </a:endParaRPr>
          </a:p>
        </p:txBody>
      </p:sp>
      <p:sp>
        <p:nvSpPr>
          <p:cNvPr id="4" name="Heart 3"/>
          <p:cNvSpPr/>
          <p:nvPr/>
        </p:nvSpPr>
        <p:spPr>
          <a:xfrm>
            <a:off x="2549408" y="1864811"/>
            <a:ext cx="914400" cy="914400"/>
          </a:xfrm>
          <a:prstGeom prst="heart">
            <a:avLst/>
          </a:prstGeom>
          <a:effectLst>
            <a:glow rad="101600">
              <a:schemeClr val="accent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5474356" y="3388811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/>
          <p:cNvSpPr/>
          <p:nvPr/>
        </p:nvSpPr>
        <p:spPr>
          <a:xfrm>
            <a:off x="2092208" y="4150811"/>
            <a:ext cx="914400" cy="914400"/>
          </a:xfrm>
          <a:prstGeom prst="heart">
            <a:avLst/>
          </a:prstGeom>
          <a:effectLst>
            <a:glow rad="101600">
              <a:schemeClr val="accent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827449" y="3693611"/>
            <a:ext cx="914400" cy="914400"/>
          </a:xfrm>
          <a:prstGeom prst="heart">
            <a:avLst/>
          </a:prstGeom>
          <a:effectLst>
            <a:glow rad="101600">
              <a:schemeClr val="accent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1635008" y="2779211"/>
            <a:ext cx="914400" cy="914400"/>
          </a:xfrm>
          <a:prstGeom prst="heart">
            <a:avLst/>
          </a:prstGeom>
          <a:effectLst>
            <a:glow rad="101600">
              <a:schemeClr val="accent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720608" y="2053872"/>
            <a:ext cx="914400" cy="914400"/>
          </a:xfrm>
          <a:prstGeom prst="heart">
            <a:avLst/>
          </a:prstGeom>
          <a:effectLst>
            <a:glow rad="101600">
              <a:schemeClr val="accent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6654518" y="4150811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4378208" y="4303211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7568918" y="2968272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6388756" y="2053872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4559956" y="2053872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effectLst>
            <a:glow rad="101600">
              <a:schemeClr val="accent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3463808" y="2931611"/>
            <a:ext cx="914400" cy="914400"/>
          </a:xfrm>
          <a:prstGeom prst="mathPlus">
            <a:avLst/>
          </a:prstGeom>
          <a:solidFill>
            <a:schemeClr val="tx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35348" y="5325151"/>
            <a:ext cx="21137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2" action="ppaction://hlinksldjump"/>
              </a:rPr>
              <a:t>eleven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88838" y="5325151"/>
            <a:ext cx="1041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3" action="ppaction://hlinksldjump"/>
              </a:rPr>
              <a:t>six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28446" y="5325151"/>
            <a:ext cx="1268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3" action="ppaction://hlinksldjump"/>
              </a:rPr>
              <a:t>one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34256" y="5255732"/>
            <a:ext cx="35484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Great job!!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07246" y="5328728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5BD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7504" y="379581"/>
            <a:ext cx="759110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If you take away all the </a:t>
            </a:r>
            <a:r>
              <a:rPr lang="en-US" sz="2800" b="1" dirty="0" smtClean="0">
                <a:solidFill>
                  <a:srgbClr val="B012FF"/>
                </a:solidFill>
                <a:latin typeface="Chalkboard"/>
                <a:cs typeface="Chalkboard"/>
              </a:rPr>
              <a:t>purple</a:t>
            </a:r>
            <a:r>
              <a:rPr lang="en-US" sz="2800" dirty="0" smtClean="0">
                <a:latin typeface="Chalkboard"/>
                <a:cs typeface="Chalkboard"/>
              </a:rPr>
              <a:t> circles how many </a:t>
            </a:r>
            <a:r>
              <a:rPr lang="en-US" sz="2800" b="1" dirty="0" smtClean="0">
                <a:solidFill>
                  <a:srgbClr val="84FF40"/>
                </a:solidFill>
                <a:latin typeface="Chalkboard"/>
                <a:cs typeface="Chalkboard"/>
              </a:rPr>
              <a:t>green</a:t>
            </a:r>
            <a:r>
              <a:rPr lang="en-US" sz="2800" dirty="0" smtClean="0">
                <a:latin typeface="Chalkboard"/>
                <a:cs typeface="Chalkboard"/>
              </a:rPr>
              <a:t> circles will be left?</a:t>
            </a:r>
          </a:p>
          <a:p>
            <a:pPr algn="ctr"/>
            <a:r>
              <a:rPr lang="en-US" sz="2000" dirty="0" smtClean="0">
                <a:latin typeface="Chalkboard"/>
                <a:cs typeface="Chalkboard"/>
              </a:rPr>
              <a:t>Click the number at the bottom of page</a:t>
            </a:r>
            <a:endParaRPr lang="en-US" sz="2000" dirty="0">
              <a:latin typeface="Chalkboard"/>
              <a:cs typeface="Chalkboard"/>
            </a:endParaRPr>
          </a:p>
        </p:txBody>
      </p:sp>
      <p:sp>
        <p:nvSpPr>
          <p:cNvPr id="5" name="Oval 4"/>
          <p:cNvSpPr/>
          <p:nvPr/>
        </p:nvSpPr>
        <p:spPr>
          <a:xfrm>
            <a:off x="2014563" y="4476618"/>
            <a:ext cx="914400" cy="914400"/>
          </a:xfrm>
          <a:prstGeom prst="ellipse">
            <a:avLst/>
          </a:prstGeom>
          <a:solidFill>
            <a:srgbClr val="B012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83761" y="4662840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0304" y="2836879"/>
            <a:ext cx="914400" cy="914400"/>
          </a:xfrm>
          <a:prstGeom prst="ellipse">
            <a:avLst/>
          </a:prstGeom>
          <a:solidFill>
            <a:srgbClr val="B012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25028" y="1922479"/>
            <a:ext cx="914400" cy="914400"/>
          </a:xfrm>
          <a:prstGeom prst="ellipse">
            <a:avLst/>
          </a:prstGeom>
          <a:solidFill>
            <a:srgbClr val="B012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146686" y="3562218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4628" y="4205640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557363" y="3294079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926561" y="3105018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96228" y="2098665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4628" y="1641465"/>
            <a:ext cx="914400" cy="914400"/>
          </a:xfrm>
          <a:prstGeom prst="ellipse">
            <a:avLst/>
          </a:prstGeom>
          <a:solidFill>
            <a:srgbClr val="84FF4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inus 14"/>
          <p:cNvSpPr/>
          <p:nvPr/>
        </p:nvSpPr>
        <p:spPr>
          <a:xfrm>
            <a:off x="5479010" y="3291240"/>
            <a:ext cx="914400" cy="914400"/>
          </a:xfrm>
          <a:prstGeom prst="mathMinus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93410" y="4019418"/>
            <a:ext cx="914400" cy="914400"/>
          </a:xfrm>
          <a:prstGeom prst="ellipse">
            <a:avLst/>
          </a:prstGeom>
          <a:solidFill>
            <a:srgbClr val="B012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736551" y="3294079"/>
            <a:ext cx="914400" cy="914400"/>
          </a:xfrm>
          <a:prstGeom prst="ellipse">
            <a:avLst/>
          </a:prstGeom>
          <a:solidFill>
            <a:srgbClr val="B012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579811" y="2379679"/>
            <a:ext cx="914400" cy="914400"/>
          </a:xfrm>
          <a:prstGeom prst="ellipse">
            <a:avLst/>
          </a:prstGeom>
          <a:solidFill>
            <a:srgbClr val="B012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157812" y="5577240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2" action="ppaction://hlinksldjump"/>
              </a:rPr>
              <a:t>7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46686" y="5577240"/>
            <a:ext cx="835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3" action="ppaction://hlinksldjump"/>
              </a:rPr>
              <a:t>10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06873" y="5577240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3" action="ppaction://hlinksldjump"/>
              </a:rPr>
              <a:t>5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861264" y="5153537"/>
            <a:ext cx="3413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Awesome!!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07246" y="5255732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68957" y="3524827"/>
            <a:ext cx="1343043" cy="642367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29731" y="4488378"/>
            <a:ext cx="1343043" cy="642367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43760" y="2465489"/>
            <a:ext cx="1343043" cy="642367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868957" y="4488378"/>
            <a:ext cx="1006561" cy="963550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3386803" y="3043052"/>
            <a:ext cx="1006561" cy="963550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533918" y="1823123"/>
            <a:ext cx="1006561" cy="963550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26256" y="408779"/>
            <a:ext cx="6394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halkboard"/>
                <a:cs typeface="Chalkboard"/>
              </a:rPr>
              <a:t>If you take away all the       how many          will there be?</a:t>
            </a:r>
            <a:endParaRPr lang="en-US" sz="3200" dirty="0">
              <a:latin typeface="Chalkboard"/>
              <a:cs typeface="Chalkboard"/>
            </a:endParaRPr>
          </a:p>
        </p:txBody>
      </p:sp>
      <p:sp>
        <p:nvSpPr>
          <p:cNvPr id="13" name="Isosceles Triangle 12"/>
          <p:cNvSpPr/>
          <p:nvPr/>
        </p:nvSpPr>
        <p:spPr>
          <a:xfrm>
            <a:off x="6132526" y="429043"/>
            <a:ext cx="545834" cy="429872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81853" y="1128195"/>
            <a:ext cx="911511" cy="321184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inus 14"/>
          <p:cNvSpPr/>
          <p:nvPr/>
        </p:nvSpPr>
        <p:spPr>
          <a:xfrm>
            <a:off x="4900370" y="3252794"/>
            <a:ext cx="914400" cy="914400"/>
          </a:xfrm>
          <a:prstGeom prst="mathMinus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5814770" y="4167195"/>
            <a:ext cx="1006561" cy="963550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7428763" y="3347852"/>
            <a:ext cx="1006561" cy="963550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6132526" y="2079502"/>
            <a:ext cx="1006561" cy="963550"/>
          </a:xfrm>
          <a:prstGeom prst="triangle">
            <a:avLst/>
          </a:prstGeom>
          <a:solidFill>
            <a:srgbClr val="008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40479" y="1485997"/>
            <a:ext cx="5719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halkboard"/>
                <a:cs typeface="Chalkboard"/>
              </a:rPr>
              <a:t>Click on the number at the bottom of the page</a:t>
            </a:r>
            <a:endParaRPr lang="en-US" sz="2000" dirty="0">
              <a:latin typeface="Chalkboard"/>
              <a:cs typeface="Chalkboar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65021" y="5451928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2" action="ppaction://hlinksldjump"/>
              </a:rPr>
              <a:t>6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25540" y="5451928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3" action="ppaction://hlinksldjump"/>
              </a:rPr>
              <a:t>3</a:t>
            </a:r>
            <a:endParaRPr lang="en-US" sz="5400" dirty="0">
              <a:latin typeface="Chalkboard"/>
              <a:cs typeface="Chalkboar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21331" y="5451928"/>
            <a:ext cx="57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  <a:hlinkClick r:id="rId2" action="ppaction://hlinksldjump"/>
              </a:rPr>
              <a:t>2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967993" y="5252155"/>
            <a:ext cx="37910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Way to go!!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34255" y="5305041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2906" y="2876053"/>
            <a:ext cx="914400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022106" y="2876053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3167985" y="2876053"/>
            <a:ext cx="1060704" cy="9144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83861" y="2876053"/>
            <a:ext cx="914400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64906" y="5150698"/>
            <a:ext cx="914400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87976" y="2876053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6718786" y="5150698"/>
            <a:ext cx="914400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hlinkClick r:id="rId4" action="ppaction://hlinksldjump"/>
          </p:cNvPr>
          <p:cNvSpPr/>
          <p:nvPr/>
        </p:nvSpPr>
        <p:spPr>
          <a:xfrm>
            <a:off x="4053509" y="5150698"/>
            <a:ext cx="1060704" cy="9144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inus 13"/>
          <p:cNvSpPr/>
          <p:nvPr/>
        </p:nvSpPr>
        <p:spPr>
          <a:xfrm>
            <a:off x="9459688" y="3401626"/>
            <a:ext cx="914400" cy="914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65241" y="671566"/>
            <a:ext cx="6837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Which shape comes next in the pattern?</a:t>
            </a:r>
            <a:endParaRPr lang="en-US" sz="2800" dirty="0">
              <a:latin typeface="Chalkboard"/>
              <a:cs typeface="Chalkboar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22106" y="1405863"/>
            <a:ext cx="5153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halkboard"/>
                <a:cs typeface="Chalkboard"/>
              </a:rPr>
              <a:t>Click the shape at the bottom of the page</a:t>
            </a:r>
            <a:endParaRPr lang="en-US" sz="20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890460" y="5343327"/>
            <a:ext cx="3371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Great job!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138631" y="5270331"/>
            <a:ext cx="3413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Awesome!!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05803" y="5392636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1623" y="3825875"/>
            <a:ext cx="7772400" cy="1470025"/>
          </a:xfrm>
        </p:spPr>
        <p:txBody>
          <a:bodyPr>
            <a:prstTxWarp prst="textArchUp">
              <a:avLst/>
            </a:prstTxWarp>
            <a:normAutofit fontScale="90000"/>
            <a:scene3d>
              <a:camera prst="orthographicFront"/>
              <a:lightRig rig="threePt" dir="t"/>
            </a:scene3d>
            <a:sp3d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halkboard"/>
              </a:rPr>
              <a:t>Game Over!!!!</a:t>
            </a:r>
            <a:br>
              <a:rPr lang="en-US" sz="4800" b="1" dirty="0" smtClean="0">
                <a:solidFill>
                  <a:srgbClr val="FF0000"/>
                </a:solidFill>
                <a:latin typeface="Chalkboard"/>
              </a:rPr>
            </a:br>
            <a:r>
              <a:rPr lang="en-US" sz="4800" b="1" dirty="0" smtClean="0">
                <a:solidFill>
                  <a:srgbClr val="FF0000"/>
                </a:solidFill>
                <a:latin typeface="Chalkboard"/>
              </a:rPr>
              <a:t>You did a great job!!</a:t>
            </a:r>
            <a:endParaRPr lang="en-US" sz="4800" b="1" dirty="0">
              <a:solidFill>
                <a:srgbClr val="FF0000"/>
              </a:solidFill>
              <a:latin typeface="Chalkboard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>
          <a:xfrm>
            <a:off x="914400" y="1539875"/>
            <a:ext cx="914400" cy="914400"/>
          </a:xfrm>
          <a:prstGeom prst="rect">
            <a:avLst/>
          </a:prstGeom>
          <a:solidFill>
            <a:srgbClr val="B012FF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5664612" y="625475"/>
            <a:ext cx="1060704" cy="914400"/>
          </a:xfrm>
          <a:prstGeom prst="triangle">
            <a:avLst/>
          </a:prstGeom>
          <a:solidFill>
            <a:srgbClr val="3366FF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90623" y="4959124"/>
            <a:ext cx="914400" cy="914400"/>
          </a:xfrm>
          <a:prstGeom prst="ellipse">
            <a:avLst/>
          </a:prstGeom>
          <a:solidFill>
            <a:srgbClr val="FFFF00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3225582" y="842134"/>
            <a:ext cx="914400" cy="914400"/>
          </a:xfrm>
          <a:prstGeom prst="mathPlus">
            <a:avLst/>
          </a:prstGeom>
          <a:solidFill>
            <a:srgbClr val="FF6600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7315200" y="1997075"/>
            <a:ext cx="914400" cy="914400"/>
          </a:xfrm>
          <a:prstGeom prst="mathMinus">
            <a:avLst/>
          </a:prstGeom>
          <a:solidFill>
            <a:srgbClr val="BEF51D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qual 10"/>
          <p:cNvSpPr/>
          <p:nvPr/>
        </p:nvSpPr>
        <p:spPr>
          <a:xfrm>
            <a:off x="685800" y="4206875"/>
            <a:ext cx="914400" cy="914400"/>
          </a:xfrm>
          <a:prstGeom prst="mathEqual">
            <a:avLst/>
          </a:prstGeom>
          <a:solidFill>
            <a:srgbClr val="EF41CA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7086600" y="4381500"/>
            <a:ext cx="914400" cy="914400"/>
          </a:xfrm>
          <a:prstGeom prst="star5">
            <a:avLst>
              <a:gd name="adj" fmla="val 26319"/>
              <a:gd name="hf" fmla="val 105146"/>
              <a:gd name="vf" fmla="val 110557"/>
            </a:avLst>
          </a:prstGeom>
          <a:solidFill>
            <a:srgbClr val="008000"/>
          </a:solidFill>
          <a:effectLst>
            <a:outerShdw blurRad="3556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846665" y="5533118"/>
            <a:ext cx="3150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7299" y="405560"/>
            <a:ext cx="79153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0"/>
                </a:solidFill>
                <a:latin typeface="Chalkboard"/>
              </a:rPr>
              <a:t>How many      are in the sky?</a:t>
            </a:r>
            <a:endParaRPr lang="en-US" sz="4400" dirty="0">
              <a:solidFill>
                <a:srgbClr val="000090"/>
              </a:solidFill>
              <a:latin typeface="Chalkboard"/>
            </a:endParaRPr>
          </a:p>
        </p:txBody>
      </p:sp>
      <p:sp>
        <p:nvSpPr>
          <p:cNvPr id="5" name="Cloud 4"/>
          <p:cNvSpPr/>
          <p:nvPr/>
        </p:nvSpPr>
        <p:spPr>
          <a:xfrm>
            <a:off x="8194843" y="744562"/>
            <a:ext cx="45719" cy="4571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3675741" y="644361"/>
            <a:ext cx="684004" cy="706879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7"/>
          <p:cNvSpPr/>
          <p:nvPr/>
        </p:nvSpPr>
        <p:spPr>
          <a:xfrm>
            <a:off x="3137084" y="2929028"/>
            <a:ext cx="1402597" cy="123188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11"/>
          <p:cNvSpPr/>
          <p:nvPr/>
        </p:nvSpPr>
        <p:spPr>
          <a:xfrm>
            <a:off x="767299" y="4187745"/>
            <a:ext cx="1402597" cy="123188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loud 12"/>
          <p:cNvSpPr/>
          <p:nvPr/>
        </p:nvSpPr>
        <p:spPr>
          <a:xfrm>
            <a:off x="6837965" y="3849769"/>
            <a:ext cx="1402597" cy="123188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>
            <a:off x="5435368" y="1881965"/>
            <a:ext cx="1402597" cy="1231882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n 14"/>
          <p:cNvSpPr/>
          <p:nvPr/>
        </p:nvSpPr>
        <p:spPr>
          <a:xfrm>
            <a:off x="401065" y="1881965"/>
            <a:ext cx="1821618" cy="1663004"/>
          </a:xfrm>
          <a:prstGeom prst="sun">
            <a:avLst/>
          </a:prstGeom>
          <a:solidFill>
            <a:srgbClr val="FFFF00"/>
          </a:solidFill>
          <a:effectLst>
            <a:outerShdw blurRad="50800" dist="38100" dir="10800000" algn="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82357" y="5551055"/>
            <a:ext cx="1041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0090"/>
                </a:solidFill>
                <a:latin typeface="Chalkboard"/>
                <a:hlinkClick r:id="rId2" action="ppaction://hlinksldjump"/>
              </a:rPr>
              <a:t>six</a:t>
            </a:r>
            <a:endParaRPr lang="en-US" sz="5400" dirty="0">
              <a:solidFill>
                <a:srgbClr val="000090"/>
              </a:solidFill>
              <a:latin typeface="Chalkboar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68864" y="5551055"/>
            <a:ext cx="1341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0090"/>
                </a:solidFill>
                <a:latin typeface="Chalkboard"/>
                <a:hlinkClick r:id="rId2" action="ppaction://hlinksldjump"/>
              </a:rPr>
              <a:t>two</a:t>
            </a:r>
            <a:endParaRPr lang="en-US" sz="5400" dirty="0">
              <a:solidFill>
                <a:srgbClr val="000090"/>
              </a:solidFill>
              <a:latin typeface="Chalkboar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22727" y="5551055"/>
            <a:ext cx="1505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0090"/>
                </a:solidFill>
                <a:latin typeface="Chalkboard"/>
                <a:cs typeface="Chalkboard"/>
                <a:hlinkClick r:id="rId3" action="ppaction://hlinksldjump"/>
              </a:rPr>
              <a:t>four</a:t>
            </a:r>
            <a:endParaRPr lang="en-US" sz="5400" dirty="0">
              <a:solidFill>
                <a:srgbClr val="000090"/>
              </a:solidFill>
              <a:latin typeface="Chalkboard"/>
              <a:cs typeface="Chalkboard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60266" y="1351240"/>
            <a:ext cx="5758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halkboard"/>
                <a:cs typeface="Chalkboard"/>
              </a:rPr>
              <a:t>Click on the number word at the bottom of the page</a:t>
            </a:r>
            <a:endParaRPr lang="en-US" dirty="0">
              <a:solidFill>
                <a:srgbClr val="000090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92648" y="5357927"/>
            <a:ext cx="3413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Awesome!!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161" y="731692"/>
            <a:ext cx="4319648" cy="431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007247" y="5299530"/>
            <a:ext cx="3123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Try again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C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7281" y="606449"/>
            <a:ext cx="6961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8000"/>
                </a:solidFill>
                <a:latin typeface="Chalkboard"/>
              </a:rPr>
              <a:t>What are these shapes?</a:t>
            </a:r>
            <a:endParaRPr lang="en-US" sz="4800" b="1" dirty="0">
              <a:solidFill>
                <a:srgbClr val="008000"/>
              </a:solidFill>
              <a:latin typeface="Chalkboard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3386802" y="2180642"/>
            <a:ext cx="2140978" cy="1828800"/>
          </a:xfrm>
          <a:prstGeom prst="triangle">
            <a:avLst/>
          </a:prstGeom>
          <a:solidFill>
            <a:srgbClr val="B012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1007280" y="2907684"/>
            <a:ext cx="1445231" cy="1828800"/>
          </a:xfrm>
          <a:prstGeom prst="rtTriangl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6540031" y="3101367"/>
            <a:ext cx="2086065" cy="1304687"/>
          </a:xfrm>
          <a:prstGeom prst="rtTriangle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2404" y="5428940"/>
            <a:ext cx="2624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8000"/>
                </a:solidFill>
                <a:latin typeface="Chalkboard"/>
                <a:cs typeface="Chalkboard"/>
                <a:hlinkClick r:id="rId2" action="ppaction://hlinksldjump"/>
              </a:rPr>
              <a:t>triangles</a:t>
            </a:r>
            <a:endParaRPr lang="en-US" sz="4800" dirty="0">
              <a:solidFill>
                <a:srgbClr val="008000"/>
              </a:solidFill>
              <a:latin typeface="Chalkboard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0207" y="5428940"/>
            <a:ext cx="1961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8000"/>
                </a:solidFill>
                <a:latin typeface="Chalkboard"/>
                <a:cs typeface="Chalkboard"/>
                <a:hlinkClick r:id="rId3" action="ppaction://hlinksldjump"/>
              </a:rPr>
              <a:t>circles</a:t>
            </a:r>
            <a:endParaRPr lang="en-US" sz="4800" dirty="0">
              <a:solidFill>
                <a:srgbClr val="008000"/>
              </a:solidFill>
              <a:latin typeface="Chalkboard"/>
              <a:cs typeface="Chalkboar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3296" y="5428940"/>
            <a:ext cx="2272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8000"/>
                </a:solidFill>
                <a:latin typeface="Chalkboard"/>
                <a:cs typeface="Chalkboard"/>
                <a:hlinkClick r:id="rId3" action="ppaction://hlinksldjump"/>
              </a:rPr>
              <a:t>squares</a:t>
            </a:r>
            <a:endParaRPr lang="en-US" sz="4800" dirty="0">
              <a:solidFill>
                <a:srgbClr val="008000"/>
              </a:solidFill>
              <a:latin typeface="Chalkboard"/>
              <a:cs typeface="Chalkboar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4023" y="1377841"/>
            <a:ext cx="6635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Chalkboard"/>
                <a:cs typeface="Chalkboard"/>
              </a:rPr>
              <a:t>Click on the word at the bottom on the page</a:t>
            </a:r>
            <a:endParaRPr lang="en-US" sz="2400" dirty="0">
              <a:solidFill>
                <a:srgbClr val="008000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-4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90" y="830980"/>
            <a:ext cx="4116716" cy="4116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642290" y="5305041"/>
            <a:ext cx="37910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halkboard"/>
                <a:cs typeface="Chalkboard"/>
              </a:rPr>
              <a:t>Way to go!!</a:t>
            </a:r>
            <a:endParaRPr lang="en-US" sz="54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289</Words>
  <Application>Microsoft Macintosh PowerPoint</Application>
  <PresentationFormat>On-screen Show (4:3)</PresentationFormat>
  <Paragraphs>69</Paragraphs>
  <Slides>32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Numbers, Shapes, and Colors</vt:lpstr>
      <vt:lpstr>How many    do you see?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Game Over!!!! You did a great job!!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Practice</dc:title>
  <dc:creator>Whitney Alley</dc:creator>
  <cp:lastModifiedBy>Whitney Alley</cp:lastModifiedBy>
  <cp:revision>29</cp:revision>
  <dcterms:created xsi:type="dcterms:W3CDTF">2010-10-05T13:45:58Z</dcterms:created>
  <dcterms:modified xsi:type="dcterms:W3CDTF">2010-10-05T17:36:22Z</dcterms:modified>
</cp:coreProperties>
</file>